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emf" ContentType="image/x-emf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7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451" r:id="rId3"/>
    <p:sldId id="471" r:id="rId4"/>
    <p:sldId id="472" r:id="rId5"/>
    <p:sldId id="474" r:id="rId6"/>
    <p:sldId id="475" r:id="rId7"/>
    <p:sldId id="477" r:id="rId8"/>
    <p:sldId id="476" r:id="rId9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2E00BB"/>
    <a:srgbClr val="003AA3"/>
    <a:srgbClr val="FF4B4B"/>
    <a:srgbClr val="D8B9BA"/>
    <a:srgbClr val="99B3D7"/>
    <a:srgbClr val="DC9D9C"/>
    <a:srgbClr val="2800AE"/>
    <a:srgbClr val="014099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66" autoAdjust="0"/>
    <p:restoredTop sz="94578" autoAdjust="0"/>
  </p:normalViewPr>
  <p:slideViewPr>
    <p:cSldViewPr snapToGrid="0">
      <p:cViewPr varScale="1">
        <p:scale>
          <a:sx n="90" d="100"/>
          <a:sy n="90" d="100"/>
        </p:scale>
        <p:origin x="9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gs" Target="tags/tag3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6.png>
</file>

<file path=ppt/media/image7.sv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50F083-6108-4243-A388-DDB13CB0698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831F93-DC01-482F-AB5B-F81885DA799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B51F-5022-4B9A-B1DC-58E2D82F8E5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B207-5EAB-47C3-B719-5632B4BE83BE}" type="slidenum">
              <a:rPr lang="zh-CN" altLang="en-US" smtClean="0"/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/>
          <a:srcRect t="12500" b="12500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B51F-5022-4B9A-B1DC-58E2D82F8E5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B207-5EAB-47C3-B719-5632B4BE83BE}" type="slidenum">
              <a:rPr lang="zh-CN" altLang="en-US" smtClean="0"/>
            </a:fld>
            <a:endParaRPr lang="zh-CN" altLang="en-US"/>
          </a:p>
        </p:txBody>
      </p:sp>
      <p:sp>
        <p:nvSpPr>
          <p:cNvPr id="6" name="矩形 9"/>
          <p:cNvSpPr/>
          <p:nvPr userDrawn="1"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 userDrawn="1"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1549169" y="0"/>
            <a:ext cx="10515600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信息学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B51F-5022-4B9A-B1DC-58E2D82F8E5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B207-5EAB-47C3-B719-5632B4BE83BE}" type="slidenum">
              <a:rPr lang="zh-CN" altLang="en-US" smtClean="0"/>
            </a:fld>
            <a:endParaRPr lang="zh-CN" altLang="en-US"/>
          </a:p>
        </p:txBody>
      </p:sp>
      <p:grpSp>
        <p:nvGrpSpPr>
          <p:cNvPr id="10" name="Group 4"/>
          <p:cNvGrpSpPr>
            <a:grpSpLocks noChangeAspect="1"/>
          </p:cNvGrpSpPr>
          <p:nvPr userDrawn="1"/>
        </p:nvGrpSpPr>
        <p:grpSpPr bwMode="auto">
          <a:xfrm>
            <a:off x="0" y="5072541"/>
            <a:ext cx="12192000" cy="1800828"/>
            <a:chOff x="0" y="3476"/>
            <a:chExt cx="5775" cy="853"/>
          </a:xfrm>
          <a:solidFill>
            <a:schemeClr val="accent1"/>
          </a:solidFill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6" name="矩形 9"/>
          <p:cNvSpPr/>
          <p:nvPr userDrawn="1"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等腰三角形 26"/>
          <p:cNvSpPr/>
          <p:nvPr userDrawn="1"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 userDrawn="1"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6" name="标题 5"/>
          <p:cNvSpPr>
            <a:spLocks noGrp="1"/>
          </p:cNvSpPr>
          <p:nvPr>
            <p:ph type="title" hasCustomPrompt="1"/>
          </p:nvPr>
        </p:nvSpPr>
        <p:spPr>
          <a:xfrm>
            <a:off x="1478543" y="0"/>
            <a:ext cx="10515600" cy="131088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单击此处编辑母版标题样式增长一些尝试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物质学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B51F-5022-4B9A-B1DC-58E2D82F8E5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B207-5EAB-47C3-B719-5632B4BE83BE}" type="slidenum">
              <a:rPr lang="zh-CN" altLang="en-US" smtClean="0"/>
            </a:fld>
            <a:endParaRPr lang="zh-CN" altLang="en-US"/>
          </a:p>
        </p:txBody>
      </p:sp>
      <p:grpSp>
        <p:nvGrpSpPr>
          <p:cNvPr id="10" name="Group 4"/>
          <p:cNvGrpSpPr>
            <a:grpSpLocks noChangeAspect="1"/>
          </p:cNvGrpSpPr>
          <p:nvPr userDrawn="1"/>
        </p:nvGrpSpPr>
        <p:grpSpPr bwMode="auto">
          <a:xfrm>
            <a:off x="0" y="5072540"/>
            <a:ext cx="12192000" cy="1800828"/>
            <a:chOff x="0" y="3476"/>
            <a:chExt cx="5775" cy="853"/>
          </a:xfrm>
          <a:solidFill>
            <a:schemeClr val="accent2"/>
          </a:solidFill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8" name="矩形 9"/>
          <p:cNvSpPr/>
          <p:nvPr userDrawn="1"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等腰三角形 28"/>
          <p:cNvSpPr/>
          <p:nvPr userDrawn="1"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 userDrawn="1"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78543" y="18410"/>
            <a:ext cx="10515600" cy="132779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lang="zh-CN" altLang="en-US" sz="32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生命学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B51F-5022-4B9A-B1DC-58E2D82F8E5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B207-5EAB-47C3-B719-5632B4BE83BE}" type="slidenum">
              <a:rPr lang="zh-CN" altLang="en-US" smtClean="0"/>
            </a:fld>
            <a:endParaRPr lang="zh-CN" altLang="en-US"/>
          </a:p>
        </p:txBody>
      </p:sp>
      <p:grpSp>
        <p:nvGrpSpPr>
          <p:cNvPr id="10" name="Group 4"/>
          <p:cNvGrpSpPr>
            <a:grpSpLocks noChangeAspect="1"/>
          </p:cNvGrpSpPr>
          <p:nvPr userDrawn="1"/>
        </p:nvGrpSpPr>
        <p:grpSpPr bwMode="auto">
          <a:xfrm>
            <a:off x="0" y="5072540"/>
            <a:ext cx="12192000" cy="1800828"/>
            <a:chOff x="0" y="3476"/>
            <a:chExt cx="5775" cy="853"/>
          </a:xfrm>
          <a:solidFill>
            <a:schemeClr val="accent3"/>
          </a:solidFill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1" name="矩形 9"/>
          <p:cNvSpPr/>
          <p:nvPr userDrawn="1"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等腰三角形 31"/>
          <p:cNvSpPr/>
          <p:nvPr userDrawn="1"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 userDrawn="1"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78543" y="18410"/>
            <a:ext cx="10515600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创管学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B51F-5022-4B9A-B1DC-58E2D82F8E5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B207-5EAB-47C3-B719-5632B4BE83BE}" type="slidenum">
              <a:rPr lang="zh-CN" altLang="en-US" smtClean="0"/>
            </a:fld>
            <a:endParaRPr lang="zh-CN" altLang="en-US"/>
          </a:p>
        </p:txBody>
      </p:sp>
      <p:grpSp>
        <p:nvGrpSpPr>
          <p:cNvPr id="10" name="Group 4"/>
          <p:cNvGrpSpPr>
            <a:grpSpLocks noChangeAspect="1"/>
          </p:cNvGrpSpPr>
          <p:nvPr userDrawn="1"/>
        </p:nvGrpSpPr>
        <p:grpSpPr bwMode="auto">
          <a:xfrm>
            <a:off x="0" y="5072540"/>
            <a:ext cx="12192000" cy="1800828"/>
            <a:chOff x="0" y="3476"/>
            <a:chExt cx="5775" cy="853"/>
          </a:xfrm>
          <a:solidFill>
            <a:schemeClr val="accent4"/>
          </a:solidFill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8" name="矩形 9"/>
          <p:cNvSpPr/>
          <p:nvPr userDrawn="1"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等腰三角形 28"/>
          <p:cNvSpPr/>
          <p:nvPr userDrawn="1"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 userDrawn="1"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78543" y="8900"/>
            <a:ext cx="10515600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创艺学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B51F-5022-4B9A-B1DC-58E2D82F8E5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B207-5EAB-47C3-B719-5632B4BE83BE}" type="slidenum">
              <a:rPr lang="zh-CN" altLang="en-US" smtClean="0"/>
            </a:fld>
            <a:endParaRPr lang="zh-CN" altLang="en-US"/>
          </a:p>
        </p:txBody>
      </p:sp>
      <p:grpSp>
        <p:nvGrpSpPr>
          <p:cNvPr id="10" name="Group 4"/>
          <p:cNvGrpSpPr>
            <a:grpSpLocks noChangeAspect="1"/>
          </p:cNvGrpSpPr>
          <p:nvPr userDrawn="1"/>
        </p:nvGrpSpPr>
        <p:grpSpPr bwMode="auto">
          <a:xfrm>
            <a:off x="0" y="5072540"/>
            <a:ext cx="12192000" cy="1800828"/>
            <a:chOff x="0" y="3476"/>
            <a:chExt cx="5775" cy="853"/>
          </a:xfrm>
          <a:solidFill>
            <a:schemeClr val="accent5"/>
          </a:solidFill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8" name="矩形 9"/>
          <p:cNvSpPr/>
          <p:nvPr userDrawn="1"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等腰三角形 28"/>
          <p:cNvSpPr/>
          <p:nvPr userDrawn="1"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 userDrawn="1"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78543" y="18410"/>
            <a:ext cx="10515600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中科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B51F-5022-4B9A-B1DC-58E2D82F8E5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B207-5EAB-47C3-B719-5632B4BE83BE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281832" y="182507"/>
            <a:ext cx="8216283" cy="759735"/>
          </a:xfrm>
          <a:solidFill>
            <a:srgbClr val="014099"/>
          </a:solidFill>
          <a:ln w="19050"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b="1" dirty="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B51F-5022-4B9A-B1DC-58E2D82F8E5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B207-5EAB-47C3-B719-5632B4BE83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B51F-5022-4B9A-B1DC-58E2D82F8E5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B207-5EAB-47C3-B719-5632B4BE83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9931" y="306608"/>
            <a:ext cx="8216283" cy="759735"/>
          </a:xfrm>
          <a:solidFill>
            <a:srgbClr val="A40006"/>
          </a:solidFill>
          <a:ln w="19050">
            <a:solidFill>
              <a:srgbClr val="FF0000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/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616868"/>
            <a:ext cx="10515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B51F-5022-4B9A-B1DC-58E2D82F8E5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B207-5EAB-47C3-B719-5632B4BE83BE}" type="slidenum">
              <a:rPr lang="zh-CN" altLang="en-US" smtClean="0"/>
            </a:fld>
            <a:endParaRPr lang="zh-CN" altLang="en-US"/>
          </a:p>
        </p:txBody>
      </p:sp>
      <p:pic>
        <p:nvPicPr>
          <p:cNvPr id="24" name="图片 23"/>
          <p:cNvPicPr>
            <a:picLocks noChangeAspect="1"/>
          </p:cNvPicPr>
          <p:nvPr userDrawn="1"/>
        </p:nvPicPr>
        <p:blipFill rotWithShape="1">
          <a:blip r:embed="rId2" cstate="email"/>
          <a:srcRect r="416"/>
          <a:stretch>
            <a:fillRect/>
          </a:stretch>
        </p:blipFill>
        <p:spPr>
          <a:xfrm>
            <a:off x="-1" y="5120806"/>
            <a:ext cx="12191999" cy="1759932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 userDrawn="1"/>
        </p:nvPicPr>
        <p:blipFill>
          <a:blip r:embed="rId3" cstate="email"/>
          <a:stretch>
            <a:fillRect/>
          </a:stretch>
        </p:blipFill>
        <p:spPr>
          <a:xfrm>
            <a:off x="9028590" y="328428"/>
            <a:ext cx="2772075" cy="7628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-1" y="1013101"/>
            <a:ext cx="12192001" cy="5844899"/>
            <a:chOff x="-1" y="1092199"/>
            <a:chExt cx="12192001" cy="5765801"/>
          </a:xfrm>
        </p:grpSpPr>
        <p:pic>
          <p:nvPicPr>
            <p:cNvPr id="8" name="图片 7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-1" y="1092199"/>
              <a:ext cx="12192001" cy="5765801"/>
            </a:xfrm>
            <a:prstGeom prst="rect">
              <a:avLst/>
            </a:prstGeom>
          </p:spPr>
        </p:pic>
        <p:sp>
          <p:nvSpPr>
            <p:cNvPr id="9" name="矩形 8"/>
            <p:cNvSpPr/>
            <p:nvPr userDrawn="1"/>
          </p:nvSpPr>
          <p:spPr>
            <a:xfrm>
              <a:off x="0" y="1092199"/>
              <a:ext cx="12192000" cy="5765801"/>
            </a:xfrm>
            <a:prstGeom prst="rect">
              <a:avLst/>
            </a:prstGeom>
            <a:solidFill>
              <a:schemeClr val="bg1">
                <a:alpha val="9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/>
          <p:cNvSpPr/>
          <p:nvPr userDrawn="1"/>
        </p:nvSpPr>
        <p:spPr>
          <a:xfrm>
            <a:off x="0" y="955951"/>
            <a:ext cx="12192000" cy="156384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/>
          <p:cNvSpPr/>
          <p:nvPr userDrawn="1"/>
        </p:nvSpPr>
        <p:spPr>
          <a:xfrm>
            <a:off x="0" y="72341"/>
            <a:ext cx="139700" cy="835638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000" y="206657"/>
            <a:ext cx="2603500" cy="70132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gradFill>
          <a:gsLst>
            <a:gs pos="100000">
              <a:srgbClr val="7F0020"/>
            </a:gs>
            <a:gs pos="0">
              <a:srgbClr val="D74034"/>
            </a:gs>
            <a:gs pos="30000">
              <a:srgbClr val="C0000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80992"/>
            <a:ext cx="10515600" cy="1296015"/>
          </a:xfrm>
        </p:spPr>
        <p:txBody>
          <a:bodyPr anchor="b">
            <a:noAutofit/>
          </a:bodyPr>
          <a:lstStyle>
            <a:lvl1pPr>
              <a:defRPr sz="80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B51F-5022-4B9A-B1DC-58E2D82F8E5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B207-5EAB-47C3-B719-5632B4BE83BE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email"/>
          <a:srcRect r="313"/>
          <a:stretch>
            <a:fillRect/>
          </a:stretch>
        </p:blipFill>
        <p:spPr>
          <a:xfrm>
            <a:off x="0" y="5069225"/>
            <a:ext cx="12192000" cy="179830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email"/>
          <a:stretch>
            <a:fillRect/>
          </a:stretch>
        </p:blipFill>
        <p:spPr>
          <a:xfrm>
            <a:off x="9028590" y="328428"/>
            <a:ext cx="2772075" cy="7628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B51F-5022-4B9A-B1DC-58E2D82F8E5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B207-5EAB-47C3-B719-5632B4BE83BE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email"/>
          <a:srcRect r="416"/>
          <a:stretch>
            <a:fillRect/>
          </a:stretch>
        </p:blipFill>
        <p:spPr>
          <a:xfrm>
            <a:off x="-1" y="5120806"/>
            <a:ext cx="12191999" cy="1759932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email"/>
          <a:stretch>
            <a:fillRect/>
          </a:stretch>
        </p:blipFill>
        <p:spPr>
          <a:xfrm>
            <a:off x="9028590" y="182508"/>
            <a:ext cx="2772075" cy="762828"/>
          </a:xfrm>
          <a:prstGeom prst="rect">
            <a:avLst/>
          </a:prstGeom>
        </p:spPr>
      </p:pic>
      <p:sp>
        <p:nvSpPr>
          <p:cNvPr id="10" name="标题 8"/>
          <p:cNvSpPr>
            <a:spLocks noGrp="1"/>
          </p:cNvSpPr>
          <p:nvPr>
            <p:ph type="title"/>
          </p:nvPr>
        </p:nvSpPr>
        <p:spPr>
          <a:xfrm>
            <a:off x="281833" y="182508"/>
            <a:ext cx="8216283" cy="759735"/>
          </a:xfrm>
          <a:solidFill>
            <a:srgbClr val="A40006"/>
          </a:solidFill>
          <a:ln w="19050">
            <a:solidFill>
              <a:srgbClr val="FF0000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b="1" dirty="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B51F-5022-4B9A-B1DC-58E2D82F8E5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B207-5EAB-47C3-B719-5632B4BE83BE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281833" y="182508"/>
            <a:ext cx="8216283" cy="759735"/>
          </a:xfrm>
          <a:solidFill>
            <a:srgbClr val="A40006"/>
          </a:solidFill>
          <a:ln w="19050">
            <a:solidFill>
              <a:srgbClr val="FF0000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b="1" dirty="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底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0" y="5072541"/>
            <a:ext cx="12192000" cy="1800828"/>
            <a:chOff x="0" y="3476"/>
            <a:chExt cx="5775" cy="853"/>
          </a:xfrm>
          <a:solidFill>
            <a:schemeClr val="tx2"/>
          </a:solidFill>
        </p:grpSpPr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底纹 + 校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形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26812" y="325447"/>
            <a:ext cx="2810614" cy="752510"/>
          </a:xfrm>
          <a:prstGeom prst="rect">
            <a:avLst/>
          </a:prstGeom>
        </p:spPr>
      </p:pic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0" y="5072541"/>
            <a:ext cx="12192000" cy="1800828"/>
            <a:chOff x="0" y="3476"/>
            <a:chExt cx="5775" cy="853"/>
          </a:xfrm>
          <a:solidFill>
            <a:schemeClr val="tx2"/>
          </a:solidFill>
        </p:grpSpPr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等腰三角形 1"/>
          <p:cNvSpPr/>
          <p:nvPr userDrawn="1"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1539503" y="2755"/>
            <a:ext cx="10515600" cy="13157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 anchorCtr="0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单击此处编辑母版标题样式增长一些尝试</a:t>
            </a:r>
            <a:endParaRPr lang="zh-CN" altLang="en-US"/>
          </a:p>
        </p:txBody>
      </p:sp>
      <p:grpSp>
        <p:nvGrpSpPr>
          <p:cNvPr id="13" name="Group 4"/>
          <p:cNvGrpSpPr>
            <a:grpSpLocks noChangeAspect="1"/>
          </p:cNvGrpSpPr>
          <p:nvPr userDrawn="1"/>
        </p:nvGrpSpPr>
        <p:grpSpPr bwMode="auto">
          <a:xfrm>
            <a:off x="0" y="5072541"/>
            <a:ext cx="12192000" cy="1800828"/>
            <a:chOff x="0" y="3476"/>
            <a:chExt cx="5775" cy="853"/>
          </a:xfrm>
          <a:solidFill>
            <a:schemeClr val="tx2"/>
          </a:solidFill>
        </p:grpSpPr>
        <p:sp>
          <p:nvSpPr>
            <p:cNvPr id="14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含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等腰三角形 1"/>
          <p:cNvSpPr/>
          <p:nvPr userDrawn="1"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1539503" y="2755"/>
            <a:ext cx="10515600" cy="13157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 anchorCtr="0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单击此处编辑母版标题样式增长一些尝试</a:t>
            </a:r>
            <a:endParaRPr lang="zh-CN" altLang="en-US"/>
          </a:p>
        </p:txBody>
      </p:sp>
      <p:grpSp>
        <p:nvGrpSpPr>
          <p:cNvPr id="13" name="Group 4"/>
          <p:cNvGrpSpPr>
            <a:grpSpLocks noChangeAspect="1"/>
          </p:cNvGrpSpPr>
          <p:nvPr userDrawn="1"/>
        </p:nvGrpSpPr>
        <p:grpSpPr bwMode="auto">
          <a:xfrm>
            <a:off x="0" y="5072541"/>
            <a:ext cx="12192000" cy="1800828"/>
            <a:chOff x="0" y="3476"/>
            <a:chExt cx="5775" cy="853"/>
          </a:xfrm>
          <a:solidFill>
            <a:schemeClr val="tx2"/>
          </a:solidFill>
        </p:grpSpPr>
        <p:sp>
          <p:nvSpPr>
            <p:cNvPr id="14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63600" y="1579654"/>
            <a:ext cx="10309225" cy="464661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D4B51F-5022-4B9A-B1DC-58E2D82F8E5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BB207-5EAB-47C3-B719-5632B4BE83B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4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5.png"/><Relationship Id="rId3" Type="http://schemas.openxmlformats.org/officeDocument/2006/relationships/tags" Target="../tags/tag2.xml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831850" y="2626052"/>
            <a:ext cx="10515600" cy="1296015"/>
          </a:xfrm>
        </p:spPr>
        <p:txBody>
          <a:bodyPr/>
          <a:lstStyle/>
          <a:p>
            <a:r>
              <a:rPr lang="zh-CN" altLang="en-US" sz="4400" i="1" dirty="0"/>
              <a:t>Conflict between fantasy and reality</a:t>
            </a:r>
            <a:endParaRPr lang="zh-CN" altLang="en-US" sz="4400" i="1" dirty="0"/>
          </a:p>
        </p:txBody>
      </p:sp>
      <p:sp>
        <p:nvSpPr>
          <p:cNvPr id="2" name="文本占位符 1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The image of Catherine</a:t>
            </a:r>
            <a:endParaRPr lang="en-US" altLang="zh-CN" dirty="0"/>
          </a:p>
        </p:txBody>
      </p:sp>
      <p:sp>
        <p:nvSpPr>
          <p:cNvPr id="4" name="文本框 3"/>
          <p:cNvSpPr txBox="1"/>
          <p:nvPr/>
        </p:nvSpPr>
        <p:spPr>
          <a:xfrm>
            <a:off x="1553210" y="1550035"/>
            <a:ext cx="6847205" cy="32385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3600" dirty="0"/>
              <a:t>Full of imagination</a:t>
            </a:r>
            <a:endParaRPr lang="en-US" altLang="zh-CN" sz="3600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sz="3600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sz="3600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3600" dirty="0"/>
              <a:t>Young and naive</a:t>
            </a:r>
            <a:endParaRPr lang="en-US" altLang="zh-CN" sz="3600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sz="3600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sz="3600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3600" dirty="0">
                <a:sym typeface="+mn-ea"/>
              </a:rPr>
              <a:t>Obsessed with gothic fiction</a:t>
            </a:r>
            <a:endParaRPr lang="en-US" altLang="zh-CN" sz="3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1833" y="182508"/>
            <a:ext cx="8316362" cy="759735"/>
          </a:xfrm>
        </p:spPr>
        <p:txBody>
          <a:bodyPr/>
          <a:lstStyle/>
          <a:p>
            <a:r>
              <a:rPr lang="en-US" altLang="zh-CN">
                <a:sym typeface="+mn-ea"/>
              </a:rPr>
              <a:t>The image of Catherine</a:t>
            </a:r>
            <a:endParaRPr lang="zh-CN" altLang="en-US" dirty="0"/>
          </a:p>
        </p:txBody>
      </p: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802005" y="1299845"/>
            <a:ext cx="10140315" cy="179641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1" name="图片 100"/>
          <p:cNvPicPr/>
          <p:nvPr/>
        </p:nvPicPr>
        <p:blipFill>
          <a:blip r:embed="rId2"/>
          <a:stretch>
            <a:fillRect/>
          </a:stretch>
        </p:blipFill>
        <p:spPr>
          <a:xfrm>
            <a:off x="802005" y="3655695"/>
            <a:ext cx="10139680" cy="227203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802005" y="3202940"/>
            <a:ext cx="68878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rgbClr val="FF0000"/>
                </a:solidFill>
              </a:rPr>
              <a:t>Disappointment when meeting reality</a:t>
            </a:r>
            <a:r>
              <a:rPr lang="zh-CN" altLang="en-US"/>
              <a:t>：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/>
              <a:t>Evaluations of Gothic fiction at the time </a:t>
            </a:r>
            <a:endParaRPr lang="en-US" altLang="zh-CN"/>
          </a:p>
        </p:txBody>
      </p:sp>
      <p:pic>
        <p:nvPicPr>
          <p:cNvPr id="102" name="图片 101"/>
          <p:cNvPicPr/>
          <p:nvPr/>
        </p:nvPicPr>
        <p:blipFill>
          <a:blip r:embed="rId1"/>
          <a:stretch>
            <a:fillRect/>
          </a:stretch>
        </p:blipFill>
        <p:spPr>
          <a:xfrm>
            <a:off x="8851265" y="1356360"/>
            <a:ext cx="2851150" cy="395859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222250" y="1576705"/>
            <a:ext cx="8629650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3200"/>
              <a:t>Samuel Johnson</a:t>
            </a:r>
            <a:r>
              <a:rPr lang="zh-CN" altLang="en-US" sz="3200"/>
              <a:t>：The rational requirement of fiction is the</a:t>
            </a:r>
            <a:r>
              <a:rPr lang="en-US" altLang="zh-CN" sz="3200"/>
              <a:t> </a:t>
            </a:r>
            <a:r>
              <a:rPr lang="zh-CN" altLang="en-US" sz="3200"/>
              <a:t>dissemination of truth</a:t>
            </a:r>
            <a:endParaRPr lang="zh-CN" altLang="en-US" sz="3200"/>
          </a:p>
          <a:p>
            <a:pPr algn="l"/>
            <a:endParaRPr lang="zh-CN" altLang="en-US" sz="3200"/>
          </a:p>
          <a:p>
            <a:pPr algn="l"/>
            <a:endParaRPr lang="zh-CN" altLang="en-US" sz="3200"/>
          </a:p>
          <a:p>
            <a:pPr algn="l"/>
            <a:r>
              <a:rPr lang="en-US" altLang="zh-CN" sz="3200"/>
              <a:t>Jane Austin</a:t>
            </a:r>
            <a:r>
              <a:rPr lang="zh-CN" altLang="en-US" sz="3200"/>
              <a:t>：</a:t>
            </a:r>
            <a:r>
              <a:rPr lang="en-US" altLang="zh-CN" sz="3200"/>
              <a:t>Influence readers to explore the world and seek to understand it</a:t>
            </a:r>
            <a:endParaRPr lang="en-US" altLang="zh-CN" sz="3200"/>
          </a:p>
          <a:p>
            <a:pPr algn="l"/>
            <a:endParaRPr lang="en-US" altLang="zh-CN" sz="3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Reflection and Growth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452755" y="1794510"/>
            <a:ext cx="382397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/>
              <a:t>illusion shattered</a:t>
            </a:r>
            <a:endParaRPr lang="en-US" altLang="zh-CN" sz="2800"/>
          </a:p>
          <a:p>
            <a:endParaRPr lang="en-US" altLang="zh-CN" sz="2800"/>
          </a:p>
          <a:p>
            <a:r>
              <a:rPr lang="en-US" altLang="zh-CN" sz="2800"/>
              <a:t>Catherine gained experience from it</a:t>
            </a:r>
            <a:endParaRPr lang="en-US" altLang="zh-CN" sz="2800"/>
          </a:p>
          <a:p>
            <a:endParaRPr lang="en-US" altLang="zh-CN" sz="28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22725" y="1576705"/>
            <a:ext cx="8169275" cy="283781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Movie's portrayal</a:t>
            </a:r>
            <a:endParaRPr lang="en-US" altLang="zh-CN">
              <a:sym typeface="+mn-ea"/>
            </a:endParaRPr>
          </a:p>
        </p:txBody>
      </p:sp>
      <p:pic>
        <p:nvPicPr>
          <p:cNvPr id="4" name="1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861820" y="1412240"/>
            <a:ext cx="8644890" cy="48094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Movie's portrayal</a:t>
            </a:r>
            <a:endParaRPr lang="en-US" altLang="zh-CN">
              <a:sym typeface="+mn-ea"/>
            </a:endParaRPr>
          </a:p>
        </p:txBody>
      </p:sp>
      <p:pic>
        <p:nvPicPr>
          <p:cNvPr id="5" name="2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651000" y="1209675"/>
            <a:ext cx="8889365" cy="50736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2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3.xml><?xml version="1.0" encoding="utf-8"?>
<p:tagLst xmlns:p="http://schemas.openxmlformats.org/presentationml/2006/main">
  <p:tag name="COMMONDATA" val="eyJoZGlkIjoiYmNhNGYwMDdiYWRmMWI3YjNlYTliZGEzNjJkZDE5ZDIifQ=="/>
  <p:tag name="commondata" val="eyJoZGlkIjoiOWIwYTJiYThlMjU5ZDFjNTk3NmYzYjJlNGU0M2QwOTcifQ=="/>
</p:tagLst>
</file>

<file path=ppt/theme/theme1.xml><?xml version="1.0" encoding="utf-8"?>
<a:theme xmlns:a="http://schemas.openxmlformats.org/drawingml/2006/main" name="Office 主题​​">
  <a:themeElements>
    <a:clrScheme name="ShanghaiTech">
      <a:dk1>
        <a:sysClr val="windowText" lastClr="000000"/>
      </a:dk1>
      <a:lt1>
        <a:sysClr val="window" lastClr="FFFFFF"/>
      </a:lt1>
      <a:dk2>
        <a:srgbClr val="A40006"/>
      </a:dk2>
      <a:lt2>
        <a:srgbClr val="E7E6E6"/>
      </a:lt2>
      <a:accent1>
        <a:srgbClr val="004098"/>
      </a:accent1>
      <a:accent2>
        <a:srgbClr val="009944"/>
      </a:accent2>
      <a:accent3>
        <a:srgbClr val="F39800"/>
      </a:accent3>
      <a:accent4>
        <a:srgbClr val="7E3C93"/>
      </a:accent4>
      <a:accent5>
        <a:srgbClr val="269BC1"/>
      </a:accent5>
      <a:accent6>
        <a:srgbClr val="A40006"/>
      </a:accent6>
      <a:hlink>
        <a:srgbClr val="A40006"/>
      </a:hlink>
      <a:folHlink>
        <a:srgbClr val="A40006"/>
      </a:folHlink>
    </a:clrScheme>
    <a:fontScheme name="微软雅黑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484</Words>
  <Application>WPS 演示</Application>
  <PresentationFormat>宽屏</PresentationFormat>
  <Paragraphs>35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Arial</vt:lpstr>
      <vt:lpstr>宋体</vt:lpstr>
      <vt:lpstr>Wingdings</vt:lpstr>
      <vt:lpstr>微软雅黑</vt:lpstr>
      <vt:lpstr>Arial Unicode MS</vt:lpstr>
      <vt:lpstr>等线</vt:lpstr>
      <vt:lpstr>Calibri</vt:lpstr>
      <vt:lpstr>Office 主题​​</vt:lpstr>
      <vt:lpstr>Conflict between fantasy and reality</vt:lpstr>
      <vt:lpstr>The image of Catherine</vt:lpstr>
      <vt:lpstr>The image of Catherine</vt:lpstr>
      <vt:lpstr>Evaluations of Gothic fiction at the time </vt:lpstr>
      <vt:lpstr>Reflection and Growth</vt:lpstr>
      <vt:lpstr>Movie's portrayal</vt:lpstr>
      <vt:lpstr>Movie's portrayal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George Yao;Jiahe Shi</dc:creator>
  <cp:lastModifiedBy>奏之橙</cp:lastModifiedBy>
  <cp:revision>76</cp:revision>
  <dcterms:created xsi:type="dcterms:W3CDTF">2019-02-23T16:09:00Z</dcterms:created>
  <dcterms:modified xsi:type="dcterms:W3CDTF">2024-05-26T07:33:46Z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2052-12.1.0.16729</vt:lpwstr>
  </property>
  <property fmtid="{D5CDD505-2E9C-101B-9397-08002B2CF9AE}" pid="3" name="ICV">
    <vt:lpwstr>9278D056F068492BA7574291E17FB2E3_13</vt:lpwstr>
  </property>
</Properties>
</file>